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18.10.2022</a:t>
            </a:fld>
            <a:endParaRPr lang="ru-R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§ 23. КИТАЙ НА ПУТИ МОДЕРНИЗАЦИИ И РЕФОРМИРОВАНИЯ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3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1 октября 1949 г., после победы коммунистов в гражданской войне, было провозглашено создание </a:t>
            </a:r>
            <a:r>
              <a:rPr lang="ru-RU" dirty="0">
                <a:solidFill>
                  <a:srgbClr val="FF0000"/>
                </a:solidFill>
              </a:rPr>
              <a:t>Китайской Народной Республики (КНР). </a:t>
            </a:r>
            <a:r>
              <a:rPr lang="ru-RU" dirty="0"/>
              <a:t>Председателем созданного в КНР правительства стал </a:t>
            </a:r>
            <a:r>
              <a:rPr lang="ru-RU" dirty="0">
                <a:solidFill>
                  <a:srgbClr val="FF0000"/>
                </a:solidFill>
              </a:rPr>
              <a:t>Мао Цзэдун</a:t>
            </a:r>
            <a:r>
              <a:rPr lang="ru-RU" dirty="0"/>
              <a:t>. Политический режим, утвердившийся в стране, был назван китайским лидером </a:t>
            </a:r>
            <a:r>
              <a:rPr lang="ru-RU" dirty="0">
                <a:solidFill>
                  <a:srgbClr val="FF0000"/>
                </a:solidFill>
              </a:rPr>
              <a:t>«демократической диктатурой народа».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31236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6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1. Строительство основ социализма в </a:t>
            </a:r>
            <a:r>
              <a:rPr lang="ru-RU" sz="4000" dirty="0" smtClean="0"/>
              <a:t>Китае (1949-1956гг.).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Аграрная реформа (ликвидация помещичьего землевладения</a:t>
            </a:r>
            <a:r>
              <a:rPr lang="ru-RU" dirty="0" smtClean="0"/>
              <a:t>);</a:t>
            </a:r>
          </a:p>
          <a:p>
            <a:r>
              <a:rPr lang="ru-RU" dirty="0" smtClean="0"/>
              <a:t> </a:t>
            </a:r>
            <a:r>
              <a:rPr lang="ru-RU" dirty="0"/>
              <a:t>Индустриализация; </a:t>
            </a:r>
            <a:endParaRPr lang="ru-RU" dirty="0" smtClean="0"/>
          </a:p>
          <a:p>
            <a:r>
              <a:rPr lang="ru-RU" dirty="0" smtClean="0"/>
              <a:t>Кооперирование </a:t>
            </a:r>
            <a:r>
              <a:rPr lang="ru-RU" dirty="0"/>
              <a:t>сельского хозяйства</a:t>
            </a:r>
            <a:r>
              <a:rPr lang="ru-RU" dirty="0" smtClean="0"/>
              <a:t>;</a:t>
            </a:r>
          </a:p>
          <a:p>
            <a:r>
              <a:rPr lang="ru-RU" dirty="0" smtClean="0"/>
              <a:t> </a:t>
            </a:r>
            <a:r>
              <a:rPr lang="ru-RU" dirty="0"/>
              <a:t>Национализация владений иностранцев; </a:t>
            </a:r>
            <a:endParaRPr lang="ru-RU" dirty="0" smtClean="0"/>
          </a:p>
          <a:p>
            <a:r>
              <a:rPr lang="ru-RU" dirty="0" smtClean="0"/>
              <a:t>Опора </a:t>
            </a:r>
            <a:r>
              <a:rPr lang="ru-RU" dirty="0"/>
              <a:t>на помощь СССР (кредитами, специалистами, оружием)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35" y="2132856"/>
            <a:ext cx="435597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54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1. Строительство основ социализма в Китае (1949-1956гг.).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С чем связано </a:t>
            </a:r>
            <a:r>
              <a:rPr lang="ru-RU" dirty="0"/>
              <a:t>ухудшение взаимоотношений между СССР и </a:t>
            </a:r>
            <a:r>
              <a:rPr lang="ru-RU" dirty="0" smtClean="0"/>
              <a:t>Китаем во второй половине 1950-х гг.?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16832"/>
            <a:ext cx="3476625" cy="474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67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2. Социально-политические эксперименты в КНР.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1958 г. 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- по </a:t>
            </a:r>
            <a:r>
              <a:rPr lang="ru-RU" dirty="0"/>
              <a:t>инициативе Мао Цзэдуна началось осуществление политики «большого </a:t>
            </a:r>
            <a:r>
              <a:rPr lang="ru-RU" dirty="0" smtClean="0"/>
              <a:t>скачка».</a:t>
            </a:r>
          </a:p>
          <a:p>
            <a:r>
              <a:rPr lang="ru-RU" dirty="0">
                <a:solidFill>
                  <a:srgbClr val="FF0000"/>
                </a:solidFill>
              </a:rPr>
              <a:t>В сельском хозяйстве </a:t>
            </a:r>
            <a:r>
              <a:rPr lang="ru-RU" dirty="0"/>
              <a:t>– создание «народных коммун» (полное обобществление, уравнительный принцип распределения, жёсткая регламентация жизни). </a:t>
            </a:r>
            <a:endParaRPr lang="ru-RU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В </a:t>
            </a:r>
            <a:r>
              <a:rPr lang="ru-RU" dirty="0">
                <a:solidFill>
                  <a:srgbClr val="FF0000"/>
                </a:solidFill>
              </a:rPr>
              <a:t>промышленности </a:t>
            </a:r>
            <a:r>
              <a:rPr lang="ru-RU" dirty="0"/>
              <a:t>- ускорение индустриализации путём строительства мелких предприятий с полукустарной технологией. </a:t>
            </a:r>
            <a:endParaRPr lang="ru-RU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Во </a:t>
            </a:r>
            <a:r>
              <a:rPr lang="ru-RU" dirty="0">
                <a:solidFill>
                  <a:srgbClr val="FF0000"/>
                </a:solidFill>
              </a:rPr>
              <a:t>внешней политике </a:t>
            </a:r>
            <a:r>
              <a:rPr lang="ru-RU" dirty="0"/>
              <a:t>– необходимость ускорения хода мировой революции. </a:t>
            </a:r>
            <a:endParaRPr lang="ru-RU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Каковы были итоги политики «большого скачка»?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88840"/>
            <a:ext cx="410445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19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2. Социально-политические эксперименты в КНР.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FF0000"/>
                </a:solidFill>
              </a:rPr>
              <a:t>1966г. – «</a:t>
            </a:r>
            <a:r>
              <a:rPr lang="ru-RU" sz="2000" dirty="0">
                <a:solidFill>
                  <a:srgbClr val="FF0000"/>
                </a:solidFill>
              </a:rPr>
              <a:t>культурная революция» </a:t>
            </a:r>
            <a:r>
              <a:rPr lang="ru-RU" sz="2000" dirty="0"/>
              <a:t>в Китае - спровоцированный сверху погром партийных кадров отрядами </a:t>
            </a:r>
            <a:r>
              <a:rPr lang="ru-RU" sz="2000" dirty="0" err="1" smtClean="0"/>
              <a:t>хунвэйбинов</a:t>
            </a:r>
            <a:r>
              <a:rPr lang="ru-RU" sz="2000" dirty="0" smtClean="0"/>
              <a:t> </a:t>
            </a:r>
            <a:r>
              <a:rPr lang="ru-RU" sz="2000" dirty="0"/>
              <a:t>и </a:t>
            </a:r>
            <a:r>
              <a:rPr lang="ru-RU" sz="2000" dirty="0" smtClean="0"/>
              <a:t>цзаофаней. </a:t>
            </a:r>
            <a:endParaRPr lang="ru-RU" sz="2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844824"/>
            <a:ext cx="3665984" cy="230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79"/>
            <a:ext cx="3665984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3132583" cy="26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29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2. Социально-политические эксперименты в КНР.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400" dirty="0"/>
              <a:t> В </a:t>
            </a:r>
            <a:r>
              <a:rPr lang="ru-RU" sz="2400" dirty="0">
                <a:solidFill>
                  <a:srgbClr val="FF0000"/>
                </a:solidFill>
              </a:rPr>
              <a:t>1964</a:t>
            </a:r>
            <a:r>
              <a:rPr lang="ru-RU" sz="2400" dirty="0"/>
              <a:t> г. Китай произвёл испытание ядерной, а в </a:t>
            </a:r>
            <a:r>
              <a:rPr lang="ru-RU" sz="2400" dirty="0">
                <a:solidFill>
                  <a:srgbClr val="FF0000"/>
                </a:solidFill>
              </a:rPr>
              <a:t>1967</a:t>
            </a:r>
            <a:r>
              <a:rPr lang="ru-RU" sz="2400" dirty="0"/>
              <a:t> г. —термоядерной бомбы</a:t>
            </a:r>
            <a:r>
              <a:rPr lang="ru-RU" sz="2400" dirty="0" smtClean="0"/>
              <a:t>.</a:t>
            </a:r>
          </a:p>
          <a:p>
            <a:r>
              <a:rPr lang="ru-RU" sz="2400" dirty="0" err="1">
                <a:solidFill>
                  <a:srgbClr val="FF0000"/>
                </a:solidFill>
              </a:rPr>
              <a:t>Даманский</a:t>
            </a:r>
            <a:r>
              <a:rPr lang="ru-RU" sz="2400" dirty="0">
                <a:solidFill>
                  <a:srgbClr val="FF0000"/>
                </a:solidFill>
              </a:rPr>
              <a:t> конфликт(1969г</a:t>
            </a:r>
            <a:r>
              <a:rPr lang="ru-RU" sz="2400" dirty="0" smtClean="0">
                <a:solidFill>
                  <a:srgbClr val="FF0000"/>
                </a:solidFill>
              </a:rPr>
              <a:t>.)</a:t>
            </a:r>
          </a:p>
          <a:p>
            <a:r>
              <a:rPr lang="ru-RU" sz="2400" dirty="0">
                <a:solidFill>
                  <a:srgbClr val="FF0000"/>
                </a:solidFill>
              </a:rPr>
              <a:t>1976г. – смерть Мао Цзэдуна.</a:t>
            </a:r>
          </a:p>
          <a:p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Как </a:t>
            </a:r>
            <a:r>
              <a:rPr lang="ru-RU" dirty="0"/>
              <a:t>вы думаете, почему политика «большого скачка» не привела к Китайскому «экономическому чуду»? </a:t>
            </a:r>
            <a:endParaRPr lang="ru-RU" dirty="0" smtClean="0"/>
          </a:p>
          <a:p>
            <a:r>
              <a:rPr lang="ru-RU" dirty="0" smtClean="0"/>
              <a:t>Почему </a:t>
            </a:r>
            <a:r>
              <a:rPr lang="ru-RU" dirty="0"/>
              <a:t>результаты социально-экономических экспериментов Мао Цзэдуна оказались катастрофическими и для самого Китая, и для соседствующих с ним стран?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5"/>
            <a:ext cx="3361556" cy="23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3. Курс прагматических реформ.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ru-RU" sz="3300" dirty="0"/>
              <a:t>Осуществление рыночных реформ, начавшееся в </a:t>
            </a:r>
            <a:r>
              <a:rPr lang="ru-RU" sz="3300" dirty="0">
                <a:solidFill>
                  <a:srgbClr val="FF0000"/>
                </a:solidFill>
              </a:rPr>
              <a:t>1981 г., </a:t>
            </a:r>
            <a:r>
              <a:rPr lang="ru-RU" sz="3300" dirty="0"/>
              <a:t>было связано именем </a:t>
            </a:r>
            <a:r>
              <a:rPr lang="ru-RU" sz="3300" dirty="0">
                <a:solidFill>
                  <a:srgbClr val="FF0000"/>
                </a:solidFill>
              </a:rPr>
              <a:t>Дэн Сяопина</a:t>
            </a:r>
            <a:r>
              <a:rPr lang="ru-RU" sz="3300" dirty="0"/>
              <a:t>, который </a:t>
            </a:r>
            <a:r>
              <a:rPr lang="ru-RU" sz="3300" dirty="0" smtClean="0"/>
              <a:t>считался </a:t>
            </a:r>
            <a:r>
              <a:rPr lang="ru-RU" sz="3300" dirty="0"/>
              <a:t>их идейным вдохновителем</a:t>
            </a:r>
            <a:r>
              <a:rPr lang="ru-RU" sz="3300" dirty="0" smtClean="0"/>
              <a:t>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 </a:t>
            </a:r>
            <a:r>
              <a:rPr lang="ru-RU" sz="3800" dirty="0"/>
              <a:t>Изменения в экономике не затронули политической жизни.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94479" y="1826141"/>
            <a:ext cx="4038600" cy="443484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sz="3800" dirty="0"/>
              <a:t> </a:t>
            </a:r>
            <a:r>
              <a:rPr lang="ru-RU" sz="3800" dirty="0" smtClean="0"/>
              <a:t> </a:t>
            </a:r>
            <a:r>
              <a:rPr lang="ru-RU" sz="3800" dirty="0"/>
              <a:t>Возрождение рыночной экономики при сохранении стабильности политической жизни</a:t>
            </a:r>
            <a:r>
              <a:rPr lang="ru-RU" sz="3800" dirty="0" smtClean="0"/>
              <a:t>:</a:t>
            </a:r>
          </a:p>
          <a:p>
            <a:pPr marL="0" indent="0">
              <a:buNone/>
            </a:pPr>
            <a:endParaRPr lang="ru-RU" sz="3800" dirty="0" smtClean="0"/>
          </a:p>
          <a:p>
            <a:r>
              <a:rPr lang="ru-RU" sz="3800" dirty="0" smtClean="0"/>
              <a:t>  </a:t>
            </a:r>
            <a:r>
              <a:rPr lang="ru-RU" sz="3800" dirty="0"/>
              <a:t>Роспуск </a:t>
            </a:r>
            <a:r>
              <a:rPr lang="ru-RU" sz="3800" dirty="0" smtClean="0"/>
              <a:t>коммун</a:t>
            </a:r>
          </a:p>
          <a:p>
            <a:r>
              <a:rPr lang="ru-RU" sz="3800" dirty="0" smtClean="0"/>
              <a:t>  </a:t>
            </a:r>
            <a:r>
              <a:rPr lang="ru-RU" sz="3800" dirty="0"/>
              <a:t>Развитие частной собственности, наемного труда и товарно-денежных отношений. </a:t>
            </a:r>
            <a:endParaRPr lang="ru-RU" sz="3800" dirty="0" smtClean="0"/>
          </a:p>
          <a:p>
            <a:r>
              <a:rPr lang="ru-RU" sz="3800" dirty="0" smtClean="0"/>
              <a:t> </a:t>
            </a:r>
            <a:r>
              <a:rPr lang="ru-RU" sz="3800" dirty="0"/>
              <a:t>Повышение самостоятельности государственных предприятий</a:t>
            </a:r>
            <a:r>
              <a:rPr lang="ru-RU" sz="3800" dirty="0" smtClean="0"/>
              <a:t>.</a:t>
            </a:r>
          </a:p>
          <a:p>
            <a:r>
              <a:rPr lang="ru-RU" sz="3800" dirty="0" smtClean="0"/>
              <a:t>  </a:t>
            </a:r>
            <a:r>
              <a:rPr lang="ru-RU" sz="3800" dirty="0"/>
              <a:t>Привлечение иностранного капитала</a:t>
            </a:r>
            <a:r>
              <a:rPr lang="ru-RU" sz="3800" dirty="0" smtClean="0"/>
              <a:t>.</a:t>
            </a:r>
          </a:p>
          <a:p>
            <a:r>
              <a:rPr lang="ru-RU" sz="3800" dirty="0" smtClean="0"/>
              <a:t>  </a:t>
            </a:r>
            <a:r>
              <a:rPr lang="ru-RU" sz="3800" dirty="0"/>
              <a:t>Создание свободных экономических зон. </a:t>
            </a:r>
            <a:endParaRPr lang="ru-RU" sz="3800" dirty="0" smtClean="0"/>
          </a:p>
          <a:p>
            <a:pPr marL="0" indent="0">
              <a:buNone/>
            </a:pPr>
            <a:endParaRPr lang="ru-RU" sz="42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4003923" cy="266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62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4. Внешняя политика Китая.</a:t>
            </a:r>
            <a:br>
              <a:rPr lang="ru-RU" dirty="0"/>
            </a:b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491880" y="2035696"/>
            <a:ext cx="192251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Китай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6" idx="2"/>
          </p:cNvCxnSpPr>
          <p:nvPr/>
        </p:nvCxnSpPr>
        <p:spPr>
          <a:xfrm flipH="1">
            <a:off x="1907704" y="2492896"/>
            <a:ext cx="158417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3059832" y="2816932"/>
            <a:ext cx="648072" cy="1047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4453136" y="2950096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6" idx="5"/>
          </p:cNvCxnSpPr>
          <p:nvPr/>
        </p:nvCxnSpPr>
        <p:spPr>
          <a:xfrm>
            <a:off x="5148064" y="281693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414392" y="2508519"/>
            <a:ext cx="1389856" cy="308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кругленный прямоугольник 24"/>
          <p:cNvSpPr/>
          <p:nvPr/>
        </p:nvSpPr>
        <p:spPr>
          <a:xfrm>
            <a:off x="1187624" y="314096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США</a:t>
            </a:r>
            <a:endParaRPr lang="ru-RU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2411760" y="3864496"/>
            <a:ext cx="11527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Гонконг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995936" y="3864496"/>
            <a:ext cx="11521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Вьетнам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889312" y="3731332"/>
            <a:ext cx="1274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Северная Корея</a:t>
            </a:r>
            <a:endParaRPr lang="ru-RU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804248" y="2683768"/>
            <a:ext cx="11521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Россия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5131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119</TotalTime>
  <Words>385</Words>
  <Application>Microsoft Office PowerPoint</Application>
  <PresentationFormat>Экран (4:3)</PresentationFormat>
  <Paragraphs>61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Поток</vt:lpstr>
      <vt:lpstr>§ 23. КИТАЙ НА ПУТИ МОДЕРНИЗАЦИИ И РЕФОРМИРОВАНИЯ</vt:lpstr>
      <vt:lpstr>Презентация PowerPoint</vt:lpstr>
      <vt:lpstr>1. Строительство основ социализма в Китае (1949-1956гг.). </vt:lpstr>
      <vt:lpstr>1. Строительство основ социализма в Китае (1949-1956гг.).</vt:lpstr>
      <vt:lpstr>2. Социально-политические эксперименты в КНР. </vt:lpstr>
      <vt:lpstr>2. Социально-политические эксперименты в КНР.</vt:lpstr>
      <vt:lpstr>2. Социально-политические эксперименты в КНР.</vt:lpstr>
      <vt:lpstr>3. Курс прагматических реформ. </vt:lpstr>
      <vt:lpstr>4. Внешняя политика Китая.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 23. КИТАЙ НА ПУТИ МОДЕРНИЗАЦИИ И РЕФОРМИРОВАНИЯ</dc:title>
  <dc:creator>паштет</dc:creator>
  <cp:lastModifiedBy>Ruslan</cp:lastModifiedBy>
  <cp:revision>28</cp:revision>
  <dcterms:created xsi:type="dcterms:W3CDTF">2018-11-11T17:04:23Z</dcterms:created>
  <dcterms:modified xsi:type="dcterms:W3CDTF">2022-10-18T17:29:02Z</dcterms:modified>
</cp:coreProperties>
</file>